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2" r:id="rId5"/>
    <p:sldId id="266" r:id="rId6"/>
    <p:sldId id="259" r:id="rId7"/>
    <p:sldId id="260" r:id="rId8"/>
    <p:sldId id="261" r:id="rId9"/>
    <p:sldId id="262" r:id="rId10"/>
    <p:sldId id="263" r:id="rId11"/>
    <p:sldId id="265" r:id="rId12"/>
    <p:sldId id="270" r:id="rId13"/>
    <p:sldId id="264" r:id="rId14"/>
    <p:sldId id="268" r:id="rId15"/>
    <p:sldId id="273" r:id="rId16"/>
    <p:sldId id="276" r:id="rId17"/>
    <p:sldId id="278" r:id="rId18"/>
    <p:sldId id="279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90636-F441-4EE2-AABA-392F8AF888EF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25CDFC-C584-425B-9944-68170FC41B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0390636-F441-4EE2-AABA-392F8AF888EF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025CDFC-C584-425B-9944-68170FC41B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90636-F441-4EE2-AABA-392F8AF888EF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CDFC-C584-425B-9944-68170FC41B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90636-F441-4EE2-AABA-392F8AF888EF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CDFC-C584-425B-9944-68170FC41B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CDFC-C584-425B-9944-68170FC41B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90636-F441-4EE2-AABA-392F8AF888EF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90636-F441-4EE2-AABA-392F8AF888EF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CDFC-C584-425B-9944-68170FC41B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90636-F441-4EE2-AABA-392F8AF888EF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CDFC-C584-425B-9944-68170FC41B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0390636-F441-4EE2-AABA-392F8AF888EF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025CDFC-C584-425B-9944-68170FC41B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90636-F441-4EE2-AABA-392F8AF888EF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25CDFC-C584-425B-9944-68170FC41B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90636-F441-4EE2-AABA-392F8AF888EF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CDFC-C584-425B-9944-68170FC41B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90636-F441-4EE2-AABA-392F8AF888EF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CDFC-C584-425B-9944-68170FC41B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0390636-F441-4EE2-AABA-392F8AF888EF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025CDFC-C584-425B-9944-68170FC41B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 dir="r"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2%D0%B8%D1%82%D1%83%D0%BB%D1%8C%D0%BD%D0%B0%D1%8F_%D0%BD%D0%B0%D1%86%D0%B8%D1%8F" TargetMode="External"/><Relationship Id="rId3" Type="http://schemas.openxmlformats.org/officeDocument/2006/relationships/hyperlink" Target="http://ru.wikipedia.org/wiki/%D0%9C%D0%BD%D0%BE%D0%B3%D0%BE%D0%BD%D0%B0%D1%86%D0%B8%D0%BE%D0%BD%D0%B0%D0%BB%D1%8C%D0%BD%D0%BE%D0%B5_%D0%B3%D0%BE%D1%81%D1%83%D0%B4%D0%B0%D1%80%D1%81%D1%82%D0%B2%D0%BE" TargetMode="External"/><Relationship Id="rId7" Type="http://schemas.openxmlformats.org/officeDocument/2006/relationships/hyperlink" Target="http://ru.wikipedia.org/wiki/%D0%A0%D1%83%D1%81%D1%81%D0%BA%D0%B8%D0%B5" TargetMode="External"/><Relationship Id="rId2" Type="http://schemas.openxmlformats.org/officeDocument/2006/relationships/hyperlink" Target="http://ru.wikipedia.org/wiki/%D0%9A%D0%BE%D0%BD%D1%81%D1%82%D0%B8%D1%82%D1%83%D1%86%D0%B8%D1%8F_%D0%A0%D0%BE%D1%81%D1%81%D0%B8%D0%B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A%D0%BE%D1%80%D0%B5%D0%BD%D0%BD%D1%8B%D0%B5_%D0%BD%D0%B0%D1%80%D0%BE%D0%B4%D1%8B" TargetMode="External"/><Relationship Id="rId5" Type="http://schemas.openxmlformats.org/officeDocument/2006/relationships/hyperlink" Target="http://ru.wikipedia.org/wiki/%D0%9D%D0%B0%D1%80%D0%BE%D0%B4" TargetMode="External"/><Relationship Id="rId4" Type="http://schemas.openxmlformats.org/officeDocument/2006/relationships/hyperlink" Target="http://ru.wikipedia.org/wiki/%D0%93%D0%BE%D1%81%D1%83%D0%B4%D0%B0%D1%80%D1%81%D1%82%D0%B2%D0%BE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1%D0%A1%D0%A1%D0%A0" TargetMode="External"/><Relationship Id="rId13" Type="http://schemas.openxmlformats.org/officeDocument/2006/relationships/hyperlink" Target="http://ru.wikipedia.org/wiki/%D0%9B%D0%B0%D1%82%D0%B2%D0%B8%D1%8F" TargetMode="External"/><Relationship Id="rId18" Type="http://schemas.openxmlformats.org/officeDocument/2006/relationships/hyperlink" Target="http://ru.wikipedia.org/wiki/%D0%9F%D1%80%D0%B8%D0%B4%D0%BD%D0%B5%D1%81%D1%82%D1%80%D0%BE%D0%B2%D1%8C%D0%B5" TargetMode="External"/><Relationship Id="rId3" Type="http://schemas.openxmlformats.org/officeDocument/2006/relationships/hyperlink" Target="http://ru.wikipedia.org/wiki/%D0%AD%D1%82%D0%BD%D0%BE%D1%81" TargetMode="External"/><Relationship Id="rId21" Type="http://schemas.openxmlformats.org/officeDocument/2006/relationships/hyperlink" Target="http://ru.wikipedia.org/wiki/%D0%9A%D0%B0%D0%BD%D0%B0%D0%B4%D0%B0" TargetMode="External"/><Relationship Id="rId7" Type="http://schemas.openxmlformats.org/officeDocument/2006/relationships/hyperlink" Target="http://ru.wikipedia.org/wiki/%D0%A0%D0%BE%D1%81%D1%81%D0%B8%D0%B9%D1%81%D0%BA%D0%B0%D1%8F_%D0%A4%D0%B5%D0%B4%D0%B5%D1%80%D0%B0%D1%86%D0%B8%D1%8F" TargetMode="External"/><Relationship Id="rId12" Type="http://schemas.openxmlformats.org/officeDocument/2006/relationships/hyperlink" Target="http://ru.wikipedia.org/wiki/%D0%A3%D0%B7%D0%B1%D0%B5%D0%BA%D0%B8%D1%81%D1%82%D0%B0%D0%BD" TargetMode="External"/><Relationship Id="rId17" Type="http://schemas.openxmlformats.org/officeDocument/2006/relationships/hyperlink" Target="http://ru.wikipedia.org/wiki/%D0%9C%D0%BE%D0%BB%D0%B4%D0%B0%D0%B2%D0%B8%D1%8F" TargetMode="External"/><Relationship Id="rId2" Type="http://schemas.openxmlformats.org/officeDocument/2006/relationships/hyperlink" Target="http://ru.wikipedia.org/wiki/%D0%92%D0%BE%D1%81%D1%82%D0%BE%D1%87%D0%BD%D1%8B%D0%B5_%D1%81%D0%BB%D0%B0%D0%B2%D1%8F%D0%BD%D0%B5" TargetMode="External"/><Relationship Id="rId16" Type="http://schemas.openxmlformats.org/officeDocument/2006/relationships/hyperlink" Target="http://ru.wikipedia.org/wiki/%D0%9B%D0%B8%D1%82%D0%B2%D0%B0" TargetMode="External"/><Relationship Id="rId20" Type="http://schemas.openxmlformats.org/officeDocument/2006/relationships/hyperlink" Target="http://ru.wikipedia.org/wiki/%D0%A1%D0%A8%D0%9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2002_%D0%B3%D0%BE%D0%B4" TargetMode="External"/><Relationship Id="rId11" Type="http://schemas.openxmlformats.org/officeDocument/2006/relationships/hyperlink" Target="http://ru.wikipedia.org/wiki/%D0%9A%D0%B0%D0%B7%D0%B0%D1%85%D1%81%D1%82%D0%B0%D0%BD" TargetMode="External"/><Relationship Id="rId5" Type="http://schemas.openxmlformats.org/officeDocument/2006/relationships/hyperlink" Target="http://ru.wikipedia.org/wiki/%D0%A0%D0%BE%D1%81%D1%81%D0%B8%D1%8F" TargetMode="External"/><Relationship Id="rId15" Type="http://schemas.openxmlformats.org/officeDocument/2006/relationships/hyperlink" Target="http://ru.wikipedia.org/wiki/%D0%AD%D1%81%D1%82%D0%BE%D0%BD%D0%B8%D1%8F" TargetMode="External"/><Relationship Id="rId23" Type="http://schemas.openxmlformats.org/officeDocument/2006/relationships/hyperlink" Target="http://ru.wikipedia.org/wiki/%D0%93%D0%B5%D1%80%D0%BC%D0%B0%D0%BD%D0%B8%D1%8F" TargetMode="External"/><Relationship Id="rId10" Type="http://schemas.openxmlformats.org/officeDocument/2006/relationships/hyperlink" Target="http://ru.wikipedia.org/wiki/%D0%91%D0%B5%D0%BB%D0%BE%D1%80%D1%83%D1%81%D1%81%D0%B8%D1%8F" TargetMode="External"/><Relationship Id="rId19" Type="http://schemas.openxmlformats.org/officeDocument/2006/relationships/hyperlink" Target="http://ru.wikipedia.org/wiki/%D0%A2%D1%83%D1%80%D0%BA%D0%BC%D0%B5%D0%BD%D0%B8%D1%81%D1%82%D0%B0%D0%BD" TargetMode="External"/><Relationship Id="rId4" Type="http://schemas.openxmlformats.org/officeDocument/2006/relationships/hyperlink" Target="http://ru.wikipedia.org/wiki/%D0%9D%D0%B0%D1%86%D0%B8%D1%8F" TargetMode="External"/><Relationship Id="rId9" Type="http://schemas.openxmlformats.org/officeDocument/2006/relationships/hyperlink" Target="http://ru.wikipedia.org/wiki/%D0%A0%D1%83%D1%81%D1%81%D0%BA%D0%B8%D0%B5_%D0%BD%D0%B0_%D1%83%D0%BA%D1%80%D0%B0%D0%B8%D0%BD%D0%B5" TargetMode="External"/><Relationship Id="rId14" Type="http://schemas.openxmlformats.org/officeDocument/2006/relationships/hyperlink" Target="http://ru.wikipedia.org/wiki/%D0%9A%D0%B8%D1%80%D0%B3%D0%B8%D0%B7%D0%B8%D1%8F" TargetMode="External"/><Relationship Id="rId22" Type="http://schemas.openxmlformats.org/officeDocument/2006/relationships/hyperlink" Target="http://ru.wikipedia.org/wiki/%D0%91%D1%80%D0%B0%D0%B7%D0%B8%D0%BB%D0%B8%D1%8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Нации и межнациональные отношения</a:t>
            </a:r>
            <a:endParaRPr lang="ru-RU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3600" i="1" u="sng" dirty="0" smtClean="0">
                <a:latin typeface="Franklin Gothic Medium Cond" pitchFamily="34" charset="0"/>
              </a:rPr>
              <a:t>Социальные общности –</a:t>
            </a:r>
            <a:r>
              <a:rPr lang="ru-RU" dirty="0" smtClean="0"/>
              <a:t> относительно устойчивая совокупность людей, отличающаяся более или менее одинаковыми чертами условий и образа жизни, массового сознания, в той или иной мере общностью социальных норм, ценностных систем и интересов.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i="1" u="sng" dirty="0" smtClean="0">
                <a:latin typeface="Franklin Gothic Medium Cond" pitchFamily="34" charset="0"/>
              </a:rPr>
              <a:t>Этнос </a:t>
            </a:r>
            <a:r>
              <a:rPr lang="ru-RU" sz="2800" dirty="0" smtClean="0">
                <a:latin typeface="Franklin Gothic Medium Cond" pitchFamily="34" charset="0"/>
              </a:rPr>
              <a:t>– </a:t>
            </a:r>
            <a:r>
              <a:rPr lang="ru-RU" sz="2800" dirty="0" smtClean="0"/>
              <a:t>исторически сложившаяся на определенной территории устойчивая совокупность людей, обладающих общими, относительно стабильными особенностями языка, культуры и психики, а также сознанием своего единства и отличия от других подобных образований.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2916238" y="188913"/>
            <a:ext cx="3168650" cy="9080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>
                <a:latin typeface="Impact" pitchFamily="34" charset="0"/>
              </a:rPr>
              <a:t>Черты этноса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39750" y="1484313"/>
            <a:ext cx="1944688" cy="1223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/>
              <a:t>Язык нации,</a:t>
            </a:r>
          </a:p>
          <a:p>
            <a:pPr algn="ctr"/>
            <a:r>
              <a:rPr lang="ru-RU" sz="2800"/>
              <a:t>народности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395288" y="4076700"/>
            <a:ext cx="2808287" cy="18716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/>
              <a:t>Специфическая </a:t>
            </a:r>
          </a:p>
          <a:p>
            <a:pPr algn="ctr"/>
            <a:r>
              <a:rPr lang="ru-RU" sz="2800"/>
              <a:t>материальная и </a:t>
            </a:r>
          </a:p>
          <a:p>
            <a:pPr algn="ctr"/>
            <a:r>
              <a:rPr lang="ru-RU" sz="2800"/>
              <a:t>духовная </a:t>
            </a:r>
          </a:p>
          <a:p>
            <a:pPr algn="ctr"/>
            <a:r>
              <a:rPr lang="ru-RU" sz="2800"/>
              <a:t>культура</a:t>
            </a: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6300788" y="1484313"/>
            <a:ext cx="2303462" cy="1368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000"/>
              <a:t>Общая </a:t>
            </a:r>
          </a:p>
          <a:p>
            <a:pPr algn="ctr"/>
            <a:r>
              <a:rPr lang="ru-RU" sz="3000"/>
              <a:t>историческая</a:t>
            </a:r>
          </a:p>
          <a:p>
            <a:pPr algn="ctr"/>
            <a:r>
              <a:rPr lang="ru-RU" sz="3000"/>
              <a:t>судьба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5003800" y="5157788"/>
            <a:ext cx="3097213" cy="1366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000"/>
              <a:t>Нормы </a:t>
            </a:r>
          </a:p>
          <a:p>
            <a:pPr algn="ctr"/>
            <a:r>
              <a:rPr lang="ru-RU" sz="3000"/>
              <a:t>повседневного </a:t>
            </a:r>
          </a:p>
          <a:p>
            <a:pPr algn="ctr"/>
            <a:r>
              <a:rPr lang="ru-RU" sz="3000"/>
              <a:t>поведения</a:t>
            </a: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3348038" y="2420938"/>
            <a:ext cx="2232025" cy="14414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000"/>
              <a:t>Семейно-</a:t>
            </a:r>
          </a:p>
          <a:p>
            <a:pPr algn="ctr"/>
            <a:r>
              <a:rPr lang="ru-RU" sz="3000"/>
              <a:t>бытовое</a:t>
            </a:r>
          </a:p>
          <a:p>
            <a:pPr algn="ctr"/>
            <a:r>
              <a:rPr lang="ru-RU" sz="3000"/>
              <a:t>поведение</a:t>
            </a:r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 flipH="1">
            <a:off x="1476375" y="476250"/>
            <a:ext cx="1439863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 flipH="1">
            <a:off x="2195513" y="1125538"/>
            <a:ext cx="1081087" cy="2879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 flipH="1">
            <a:off x="4356100" y="1125538"/>
            <a:ext cx="144463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>
            <a:off x="5651500" y="1125538"/>
            <a:ext cx="720725" cy="3959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>
            <a:off x="6084888" y="476250"/>
            <a:ext cx="20875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Россия согласно </a:t>
            </a:r>
            <a:r>
              <a:rPr lang="ru-RU" dirty="0" smtClean="0">
                <a:hlinkClick r:id="rId2" tooltip="Конституция России"/>
              </a:rPr>
              <a:t>конституции</a:t>
            </a:r>
            <a:r>
              <a:rPr lang="ru-RU" dirty="0" smtClean="0"/>
              <a:t> является </a:t>
            </a:r>
            <a:r>
              <a:rPr lang="ru-RU" dirty="0" smtClean="0">
                <a:hlinkClick r:id="rId3" tooltip="Многонациональное государство"/>
              </a:rPr>
              <a:t>многонациональным</a:t>
            </a:r>
            <a:r>
              <a:rPr lang="ru-RU" dirty="0" smtClean="0"/>
              <a:t> </a:t>
            </a:r>
            <a:r>
              <a:rPr lang="ru-RU" dirty="0" smtClean="0">
                <a:hlinkClick r:id="rId4" tooltip="Государство"/>
              </a:rPr>
              <a:t>государством</a:t>
            </a:r>
            <a:r>
              <a:rPr lang="ru-RU" dirty="0" smtClean="0"/>
              <a:t>. На её территории проживает более 180 </a:t>
            </a:r>
            <a:r>
              <a:rPr lang="ru-RU" dirty="0" smtClean="0">
                <a:hlinkClick r:id="rId5" tooltip="Народ"/>
              </a:rPr>
              <a:t>народов</a:t>
            </a:r>
            <a:r>
              <a:rPr lang="ru-RU" dirty="0" smtClean="0"/>
              <a:t>, в число которых входят не только </a:t>
            </a:r>
            <a:r>
              <a:rPr lang="ru-RU" dirty="0" smtClean="0">
                <a:hlinkClick r:id="rId6" tooltip="Коренные народы"/>
              </a:rPr>
              <a:t>коренные малые и автохтонные народы</a:t>
            </a:r>
            <a:r>
              <a:rPr lang="ru-RU" dirty="0" smtClean="0"/>
              <a:t> страны. При этом </a:t>
            </a:r>
            <a:r>
              <a:rPr lang="ru-RU" dirty="0" smtClean="0">
                <a:hlinkClick r:id="rId7" tooltip="Русские"/>
              </a:rPr>
              <a:t>русские</a:t>
            </a:r>
            <a:r>
              <a:rPr lang="ru-RU" dirty="0" smtClean="0"/>
              <a:t>, как </a:t>
            </a:r>
            <a:r>
              <a:rPr lang="ru-RU" dirty="0" smtClean="0">
                <a:hlinkClick r:id="rId8" tooltip="Титульная нация"/>
              </a:rPr>
              <a:t>титульная нация</a:t>
            </a:r>
            <a:r>
              <a:rPr lang="ru-RU" dirty="0" smtClean="0"/>
              <a:t>, составляют около 80 % населения (около 115,9 </a:t>
            </a:r>
            <a:r>
              <a:rPr lang="ru-RU" dirty="0" err="1" smtClean="0"/>
              <a:t>млн</a:t>
            </a:r>
            <a:r>
              <a:rPr lang="ru-RU" dirty="0" smtClean="0"/>
              <a:t> из 145,2 </a:t>
            </a:r>
            <a:r>
              <a:rPr lang="ru-RU" dirty="0" err="1" smtClean="0"/>
              <a:t>млн</a:t>
            </a:r>
            <a:r>
              <a:rPr lang="ru-RU" dirty="0" smtClean="0"/>
              <a:t> жит.), представители других национальностей составляют чуть более 20 % населения (около 29,3 </a:t>
            </a:r>
            <a:r>
              <a:rPr lang="ru-RU" dirty="0" err="1" smtClean="0"/>
              <a:t>млн</a:t>
            </a:r>
            <a:r>
              <a:rPr lang="ru-RU" dirty="0" smtClean="0"/>
              <a:t> чел., 2002 г.).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Национальная культура  - это и  сказки, и легенды,  и  песни, танцы, музыка, праздники. </a:t>
            </a:r>
          </a:p>
          <a:p>
            <a:r>
              <a:rPr lang="ru-RU" dirty="0" smtClean="0"/>
              <a:t>У всех  народов свои  костюмы, любимые блюда.  Различия между народами, населяющими Россию, огромны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Что изучает  этнография?</a:t>
            </a:r>
            <a:endParaRPr lang="ru-RU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Татары являются вторым по численности этносом и самым многочисленным народом мусульманской культуры в Российской Федерации. Татарский этнос имеет древнюю и яркую историю, тесно связанную с историей всех народов </a:t>
            </a:r>
            <a:r>
              <a:rPr lang="ru-RU" dirty="0" err="1" smtClean="0"/>
              <a:t>Урало-Поволжья</a:t>
            </a:r>
            <a:r>
              <a:rPr lang="ru-RU" dirty="0" smtClean="0"/>
              <a:t> и в целом России.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Самобытная культура татар достойно вошла в сокровищницу мировой культуры и цивилизации. </a:t>
            </a:r>
            <a:br>
              <a:rPr lang="ru-RU" dirty="0" smtClean="0"/>
            </a:br>
            <a:r>
              <a:rPr lang="ru-RU" dirty="0" smtClean="0"/>
              <a:t>Следы ее мы находим в традициях и языке русских, мордвы, марийцев, удмуртов, башкир, чувашей. В то же время национальная татарская культура синтезирует в себе достижения тюркских, финно-угорских, индоиранских народов (арабов, славян и других).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………………………………………………………………Татары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642918"/>
            <a:ext cx="3137777" cy="2719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714356"/>
            <a:ext cx="363568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3643314"/>
            <a:ext cx="3286148" cy="269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Сабантуй В Мензелинске</a:t>
            </a:r>
            <a:endParaRPr lang="ru-RU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00438"/>
            <a:ext cx="3571900" cy="268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57166"/>
            <a:ext cx="3399857" cy="2822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3500438"/>
            <a:ext cx="3714776" cy="2790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57167"/>
            <a:ext cx="3571900" cy="268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357298"/>
            <a:ext cx="7586658" cy="4500594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err="1" smtClean="0"/>
              <a:t>Ру́сские</a:t>
            </a:r>
            <a:r>
              <a:rPr lang="ru-RU" dirty="0" smtClean="0"/>
              <a:t> — </a:t>
            </a:r>
            <a:r>
              <a:rPr lang="ru-RU" dirty="0" smtClean="0">
                <a:hlinkClick r:id="rId2" tooltip="Восточные славяне"/>
              </a:rPr>
              <a:t>восточнославянский</a:t>
            </a:r>
            <a:r>
              <a:rPr lang="ru-RU" dirty="0" smtClean="0"/>
              <a:t> </a:t>
            </a:r>
            <a:r>
              <a:rPr lang="ru-RU" dirty="0" smtClean="0">
                <a:hlinkClick r:id="rId3" tooltip="Этнос"/>
              </a:rPr>
              <a:t>этнос</a:t>
            </a:r>
            <a:r>
              <a:rPr lang="ru-RU" dirty="0" smtClean="0"/>
              <a:t>, </a:t>
            </a:r>
            <a:r>
              <a:rPr lang="ru-RU" dirty="0" smtClean="0">
                <a:hlinkClick r:id="rId4" tooltip="Нация"/>
              </a:rPr>
              <a:t>нация</a:t>
            </a:r>
            <a:r>
              <a:rPr lang="ru-RU" dirty="0" smtClean="0"/>
              <a:t>; основное население </a:t>
            </a:r>
            <a:r>
              <a:rPr lang="ru-RU" dirty="0" smtClean="0">
                <a:hlinkClick r:id="rId5" tooltip="Россия"/>
              </a:rPr>
              <a:t>Российской Федерации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Общая численность русских в мире в настоящее время составляет по разным оценкам до 150 миллионов человек, из них в </a:t>
            </a:r>
            <a:r>
              <a:rPr lang="ru-RU" dirty="0" smtClean="0">
                <a:hlinkClick r:id="rId5" tooltip="Россия"/>
              </a:rPr>
              <a:t>России</a:t>
            </a:r>
            <a:r>
              <a:rPr lang="ru-RU" dirty="0" smtClean="0"/>
              <a:t> — 116 миллионов (</a:t>
            </a:r>
            <a:r>
              <a:rPr lang="ru-RU" dirty="0" smtClean="0">
                <a:hlinkClick r:id="rId6" tooltip="2002 &#10;год"/>
              </a:rPr>
              <a:t>2002 год</a:t>
            </a:r>
            <a:r>
              <a:rPr lang="ru-RU" dirty="0" smtClean="0"/>
              <a:t>) (около 79,8 % населения страны).</a:t>
            </a:r>
          </a:p>
          <a:p>
            <a:r>
              <a:rPr lang="ru-RU" dirty="0" smtClean="0"/>
              <a:t>Составляют </a:t>
            </a:r>
            <a:r>
              <a:rPr lang="ru-RU" dirty="0" err="1" smtClean="0"/>
              <a:t>бо́льшую</a:t>
            </a:r>
            <a:r>
              <a:rPr lang="ru-RU" dirty="0" smtClean="0"/>
              <a:t> часть населения </a:t>
            </a:r>
            <a:r>
              <a:rPr lang="ru-RU" dirty="0" smtClean="0">
                <a:hlinkClick r:id="rId7" tooltip="Российская Федерация"/>
              </a:rPr>
              <a:t>Российской Федерации</a:t>
            </a:r>
            <a:r>
              <a:rPr lang="ru-RU" dirty="0" smtClean="0"/>
              <a:t>, а также значительную часть населения в странах бывшего </a:t>
            </a:r>
            <a:r>
              <a:rPr lang="ru-RU" dirty="0" smtClean="0">
                <a:hlinkClick r:id="rId8" tooltip="СССР"/>
              </a:rPr>
              <a:t>СССР</a:t>
            </a:r>
            <a:r>
              <a:rPr lang="ru-RU" dirty="0" smtClean="0"/>
              <a:t>: на </a:t>
            </a:r>
            <a:r>
              <a:rPr lang="ru-RU" dirty="0" smtClean="0">
                <a:hlinkClick r:id="rId9" tooltip="Русские на украине"/>
              </a:rPr>
              <a:t>Украине</a:t>
            </a:r>
            <a:r>
              <a:rPr lang="ru-RU" dirty="0" smtClean="0"/>
              <a:t>, в </a:t>
            </a:r>
            <a:r>
              <a:rPr lang="ru-RU" dirty="0" smtClean="0">
                <a:hlinkClick r:id="rId10" tooltip="Белоруссия"/>
              </a:rPr>
              <a:t>Белоруссии</a:t>
            </a:r>
            <a:r>
              <a:rPr lang="ru-RU" dirty="0" smtClean="0"/>
              <a:t>, </a:t>
            </a:r>
            <a:r>
              <a:rPr lang="ru-RU" dirty="0" smtClean="0">
                <a:hlinkClick r:id="rId11" tooltip="Казахстан"/>
              </a:rPr>
              <a:t>Казахстане</a:t>
            </a:r>
            <a:r>
              <a:rPr lang="ru-RU" dirty="0" smtClean="0"/>
              <a:t>, </a:t>
            </a:r>
            <a:r>
              <a:rPr lang="ru-RU" dirty="0" smtClean="0">
                <a:hlinkClick r:id="rId12" tooltip="Узбекистан"/>
              </a:rPr>
              <a:t>Узбекистане</a:t>
            </a:r>
            <a:r>
              <a:rPr lang="ru-RU" dirty="0" smtClean="0"/>
              <a:t>, </a:t>
            </a:r>
            <a:r>
              <a:rPr lang="ru-RU" dirty="0" smtClean="0">
                <a:hlinkClick r:id="rId13" tooltip="Латвия"/>
              </a:rPr>
              <a:t>Латвии</a:t>
            </a:r>
            <a:r>
              <a:rPr lang="ru-RU" dirty="0" smtClean="0"/>
              <a:t>, </a:t>
            </a:r>
            <a:r>
              <a:rPr lang="ru-RU" dirty="0" smtClean="0">
                <a:hlinkClick r:id="rId14" tooltip="Киргизия"/>
              </a:rPr>
              <a:t>Киргизии</a:t>
            </a:r>
            <a:r>
              <a:rPr lang="ru-RU" dirty="0" smtClean="0"/>
              <a:t>, </a:t>
            </a:r>
            <a:r>
              <a:rPr lang="ru-RU" dirty="0" smtClean="0">
                <a:hlinkClick r:id="rId15" tooltip="Эстония"/>
              </a:rPr>
              <a:t>Эстонии</a:t>
            </a:r>
            <a:r>
              <a:rPr lang="ru-RU" dirty="0" smtClean="0"/>
              <a:t>, </a:t>
            </a:r>
            <a:r>
              <a:rPr lang="ru-RU" dirty="0" smtClean="0">
                <a:hlinkClick r:id="rId16" tooltip="Литва"/>
              </a:rPr>
              <a:t>Литве</a:t>
            </a:r>
            <a:r>
              <a:rPr lang="ru-RU" dirty="0" smtClean="0"/>
              <a:t>, </a:t>
            </a:r>
            <a:r>
              <a:rPr lang="ru-RU" dirty="0" smtClean="0">
                <a:hlinkClick r:id="rId17" tooltip="Молдавия"/>
              </a:rPr>
              <a:t>Молдавии</a:t>
            </a:r>
            <a:r>
              <a:rPr lang="ru-RU" dirty="0" smtClean="0"/>
              <a:t>, </a:t>
            </a:r>
            <a:r>
              <a:rPr lang="ru-RU" dirty="0" smtClean="0">
                <a:hlinkClick r:id="rId18" tooltip="Приднестровье"/>
              </a:rPr>
              <a:t>Приднестровье</a:t>
            </a:r>
            <a:r>
              <a:rPr lang="ru-RU" dirty="0" smtClean="0"/>
              <a:t>, </a:t>
            </a:r>
            <a:r>
              <a:rPr lang="ru-RU" dirty="0" smtClean="0">
                <a:hlinkClick r:id="rId19" tooltip="Туркменистан"/>
              </a:rPr>
              <a:t>Туркменистане</a:t>
            </a:r>
            <a:r>
              <a:rPr lang="ru-RU" dirty="0" smtClean="0"/>
              <a:t>. Крупные диаспоры присутствуют в </a:t>
            </a:r>
            <a:r>
              <a:rPr lang="ru-RU" dirty="0" smtClean="0">
                <a:hlinkClick r:id="rId20" tooltip="США"/>
              </a:rPr>
              <a:t>США</a:t>
            </a:r>
            <a:r>
              <a:rPr lang="ru-RU" dirty="0" smtClean="0"/>
              <a:t>, </a:t>
            </a:r>
            <a:r>
              <a:rPr lang="ru-RU" dirty="0" smtClean="0">
                <a:hlinkClick r:id="rId21" tooltip="Канада"/>
              </a:rPr>
              <a:t>Канаде</a:t>
            </a:r>
            <a:r>
              <a:rPr lang="ru-RU" dirty="0" smtClean="0"/>
              <a:t>, </a:t>
            </a:r>
            <a:r>
              <a:rPr lang="ru-RU" dirty="0" smtClean="0">
                <a:hlinkClick r:id="rId22" tooltip="Бразилия"/>
              </a:rPr>
              <a:t>Бразилии</a:t>
            </a:r>
            <a:r>
              <a:rPr lang="ru-RU" dirty="0" smtClean="0"/>
              <a:t>, </a:t>
            </a:r>
            <a:r>
              <a:rPr lang="ru-RU" dirty="0" smtClean="0">
                <a:hlinkClick r:id="rId23" tooltip="Германия"/>
              </a:rPr>
              <a:t>Германии</a:t>
            </a:r>
            <a:r>
              <a:rPr lang="ru-RU" dirty="0" smtClean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457200" y="6000750"/>
            <a:ext cx="8229600" cy="857250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38915" name="Рисунок 3" descr="Богатыри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7" y="357166"/>
            <a:ext cx="3714776" cy="2460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286124"/>
            <a:ext cx="3603509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1189" y="500043"/>
            <a:ext cx="376658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4810" y="3357562"/>
            <a:ext cx="357190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 - </a:t>
            </a:r>
            <a:r>
              <a:rPr lang="ru-RU" sz="2800" i="1" dirty="0" smtClean="0"/>
              <a:t>Почему люди должны сохранять  национальные традиции и обычаи?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785794"/>
            <a:ext cx="7758138" cy="511971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r>
              <a:rPr lang="ru-RU" sz="1800" dirty="0" smtClean="0">
                <a:latin typeface="+mj-lt"/>
              </a:rPr>
              <a:t>Национализм – идеология и политика, основу которой составляют идеи национальной исключительности и превосходства, стремление к национальной замкнутости, местничеству, недоверие к другим нациям.</a:t>
            </a:r>
          </a:p>
          <a:p>
            <a:pPr>
              <a:buFont typeface="Wingdings" pitchFamily="2" charset="2"/>
              <a:buNone/>
            </a:pPr>
            <a:endParaRPr lang="ru-RU" sz="1800" dirty="0" smtClean="0">
              <a:latin typeface="+mj-lt"/>
            </a:endParaRPr>
          </a:p>
          <a:p>
            <a:pPr>
              <a:buFont typeface="Wingdings" pitchFamily="2" charset="2"/>
              <a:buNone/>
            </a:pPr>
            <a:r>
              <a:rPr lang="ru-RU" sz="1800" dirty="0" smtClean="0">
                <a:latin typeface="+mj-lt"/>
              </a:rPr>
              <a:t>Межнациональный конфликт – одна из форм отношений между национальными общностями, характеризующаяся состоянием взаимных претензий, открытым противостоянием этносов, народов и наций друг к другу, имеющим тенденцию к нарастанию противостояния вплоть до вооруженных столкновений, открытых войн.</a:t>
            </a:r>
          </a:p>
          <a:p>
            <a:pPr>
              <a:buFont typeface="Wingdings" pitchFamily="2" charset="2"/>
              <a:buNone/>
            </a:pPr>
            <a:endParaRPr lang="ru-RU" sz="1800" dirty="0" smtClean="0">
              <a:latin typeface="+mj-lt"/>
            </a:endParaRPr>
          </a:p>
          <a:p>
            <a:r>
              <a:rPr lang="ru-RU" sz="1800" dirty="0" smtClean="0">
                <a:latin typeface="+mj-lt"/>
              </a:rPr>
              <a:t>- Назовите известные вам межнациональные конфликты</a:t>
            </a:r>
            <a:r>
              <a:rPr lang="ru-RU" sz="1800" i="1" dirty="0" smtClean="0">
                <a:latin typeface="+mj-lt"/>
              </a:rPr>
              <a:t> </a:t>
            </a:r>
          </a:p>
          <a:p>
            <a:r>
              <a:rPr lang="ru-RU" sz="1800" i="1" dirty="0" smtClean="0">
                <a:latin typeface="+mj-lt"/>
              </a:rPr>
              <a:t>Есть ли национальные конфликты в современной России?</a:t>
            </a:r>
            <a:endParaRPr lang="ru-RU" sz="1800" dirty="0" smtClean="0">
              <a:latin typeface="+mj-lt"/>
            </a:endParaRPr>
          </a:p>
          <a:p>
            <a:r>
              <a:rPr lang="ru-RU" sz="1800" i="1" dirty="0" smtClean="0">
                <a:latin typeface="+mj-lt"/>
              </a:rPr>
              <a:t> Приведите примеры.</a:t>
            </a:r>
            <a:endParaRPr lang="ru-RU" sz="1800" dirty="0" smtClean="0">
              <a:latin typeface="+mj-lt"/>
            </a:endParaRPr>
          </a:p>
          <a:p>
            <a:r>
              <a:rPr lang="ru-RU" sz="1800" i="1" dirty="0" smtClean="0">
                <a:latin typeface="+mj-lt"/>
              </a:rPr>
              <a:t>Каждый конфликт имеет причину и повод.  Чем они отличаются?</a:t>
            </a:r>
            <a:endParaRPr lang="ru-RU" sz="1800" dirty="0" smtClean="0">
              <a:latin typeface="+mj-lt"/>
            </a:endParaRPr>
          </a:p>
          <a:p>
            <a:pPr>
              <a:buFont typeface="Wingdings" pitchFamily="2" charset="2"/>
              <a:buNone/>
            </a:pPr>
            <a:endParaRPr lang="ru-RU" sz="1800" dirty="0">
              <a:latin typeface="+mj-lt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555875" y="0"/>
            <a:ext cx="3311525" cy="9080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>
                <a:latin typeface="Impact" pitchFamily="34" charset="0"/>
              </a:rPr>
              <a:t>Национальные</a:t>
            </a:r>
          </a:p>
          <a:p>
            <a:pPr algn="ctr"/>
            <a:r>
              <a:rPr lang="ru-RU" sz="2400" dirty="0">
                <a:latin typeface="Impact" pitchFamily="34" charset="0"/>
              </a:rPr>
              <a:t>конфликты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900113" y="1268413"/>
            <a:ext cx="2952750" cy="1223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/>
              <a:t>По поводу </a:t>
            </a:r>
          </a:p>
          <a:p>
            <a:pPr algn="ctr"/>
            <a:r>
              <a:rPr lang="ru-RU" sz="2400"/>
              <a:t>спорных </a:t>
            </a:r>
          </a:p>
          <a:p>
            <a:pPr algn="ctr"/>
            <a:r>
              <a:rPr lang="ru-RU" sz="2400"/>
              <a:t>территорий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971550" y="2781300"/>
            <a:ext cx="2952750" cy="15128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/>
              <a:t>Из-за произвольного </a:t>
            </a:r>
          </a:p>
          <a:p>
            <a:pPr algn="ctr"/>
            <a:r>
              <a:rPr lang="ru-RU" sz="2400"/>
              <a:t>изменения </a:t>
            </a:r>
          </a:p>
          <a:p>
            <a:pPr algn="ctr"/>
            <a:r>
              <a:rPr lang="ru-RU" sz="2400"/>
              <a:t>административных</a:t>
            </a:r>
          </a:p>
          <a:p>
            <a:pPr algn="ctr"/>
            <a:r>
              <a:rPr lang="ru-RU" sz="2400"/>
              <a:t>границ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395288" y="4797425"/>
            <a:ext cx="3529012" cy="172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Из-за изгнания народа со своей </a:t>
            </a:r>
          </a:p>
          <a:p>
            <a:pPr algn="ctr"/>
            <a:r>
              <a:rPr lang="ru-RU" sz="2000"/>
              <a:t>территории и возвращение </a:t>
            </a:r>
          </a:p>
          <a:p>
            <a:pPr algn="ctr"/>
            <a:r>
              <a:rPr lang="ru-RU" sz="2000"/>
              <a:t>депортированного</a:t>
            </a:r>
          </a:p>
          <a:p>
            <a:pPr algn="ctr"/>
            <a:r>
              <a:rPr lang="ru-RU" sz="2000"/>
              <a:t>народа  на свою</a:t>
            </a:r>
          </a:p>
          <a:p>
            <a:pPr algn="ctr"/>
            <a:r>
              <a:rPr lang="ru-RU" sz="2000"/>
              <a:t>историческую родину</a:t>
            </a: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4716463" y="1196975"/>
            <a:ext cx="3743325" cy="1223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Из-за насильственного</a:t>
            </a:r>
          </a:p>
          <a:p>
            <a:pPr algn="ctr"/>
            <a:r>
              <a:rPr lang="ru-RU" sz="2000"/>
              <a:t> включения народа в соседнее</a:t>
            </a:r>
          </a:p>
          <a:p>
            <a:pPr algn="ctr"/>
            <a:r>
              <a:rPr lang="ru-RU" sz="2000"/>
              <a:t>государство</a:t>
            </a: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4643438" y="2852738"/>
            <a:ext cx="3816350" cy="12969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Между этническим большинством</a:t>
            </a:r>
          </a:p>
          <a:p>
            <a:pPr algn="ctr"/>
            <a:r>
              <a:rPr lang="ru-RU" sz="2000"/>
              <a:t>и компактно проживающим </a:t>
            </a:r>
          </a:p>
          <a:p>
            <a:pPr algn="ctr"/>
            <a:r>
              <a:rPr lang="ru-RU" sz="2000"/>
              <a:t>меньшинством </a:t>
            </a:r>
          </a:p>
          <a:p>
            <a:pPr algn="ctr"/>
            <a:r>
              <a:rPr lang="ru-RU" sz="2000"/>
              <a:t>(искорененная национальность)</a:t>
            </a: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4643438" y="4652963"/>
            <a:ext cx="3816350" cy="15128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По поводу отсутствия у народа</a:t>
            </a:r>
          </a:p>
          <a:p>
            <a:pPr algn="ctr"/>
            <a:r>
              <a:rPr lang="ru-RU" sz="2000"/>
              <a:t>национальной государственности </a:t>
            </a:r>
          </a:p>
          <a:p>
            <a:pPr algn="ctr"/>
            <a:r>
              <a:rPr lang="ru-RU" sz="2000"/>
              <a:t>и ее расчлененности между</a:t>
            </a:r>
          </a:p>
          <a:p>
            <a:pPr algn="ctr"/>
            <a:r>
              <a:rPr lang="ru-RU" sz="2000"/>
              <a:t>другими государствами</a:t>
            </a:r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>
            <a:off x="5867400" y="404813"/>
            <a:ext cx="3097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>
            <a:off x="8964613" y="404813"/>
            <a:ext cx="0" cy="5256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 flipH="1">
            <a:off x="8459788" y="566102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 flipH="1">
            <a:off x="8459788" y="3357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 flipH="1">
            <a:off x="8459788" y="170021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 flipH="1">
            <a:off x="179388" y="260350"/>
            <a:ext cx="2376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401" name="Line 17"/>
          <p:cNvSpPr>
            <a:spLocks noChangeShapeType="1"/>
          </p:cNvSpPr>
          <p:nvPr/>
        </p:nvSpPr>
        <p:spPr bwMode="auto">
          <a:xfrm>
            <a:off x="179388" y="260350"/>
            <a:ext cx="0" cy="576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>
            <a:off x="179388" y="60213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>
            <a:off x="179388" y="3284538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404" name="Line 20"/>
          <p:cNvSpPr>
            <a:spLocks noChangeShapeType="1"/>
          </p:cNvSpPr>
          <p:nvPr/>
        </p:nvSpPr>
        <p:spPr bwMode="auto">
          <a:xfrm>
            <a:off x="179388" y="1628775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На первый взгляд такие разные —</a:t>
            </a:r>
            <a:br>
              <a:rPr lang="ru-RU" dirty="0" smtClean="0"/>
            </a:br>
            <a:r>
              <a:rPr lang="ru-RU" dirty="0" smtClean="0"/>
              <a:t>Курносые, голубоглазые,</a:t>
            </a:r>
            <a:br>
              <a:rPr lang="ru-RU" dirty="0" smtClean="0"/>
            </a:br>
            <a:r>
              <a:rPr lang="ru-RU" dirty="0" smtClean="0"/>
              <a:t>Курчавые и темнокожие —</a:t>
            </a:r>
            <a:br>
              <a:rPr lang="ru-RU" dirty="0" smtClean="0"/>
            </a:br>
            <a:r>
              <a:rPr lang="ru-RU" dirty="0" smtClean="0"/>
              <a:t>Вы чем-то все-таки похожие:</a:t>
            </a:r>
            <a:br>
              <a:rPr lang="ru-RU" dirty="0" smtClean="0"/>
            </a:br>
            <a:r>
              <a:rPr lang="ru-RU" dirty="0" smtClean="0"/>
              <a:t>Пусть знает каждая страна:</a:t>
            </a:r>
            <a:br>
              <a:rPr lang="ru-RU" dirty="0" smtClean="0"/>
            </a:br>
            <a:r>
              <a:rPr lang="ru-RU" dirty="0" smtClean="0"/>
              <a:t>Вам нужен мир, а не война!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6" y="357166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285728"/>
            <a:ext cx="178595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484624"/>
            <a:ext cx="2000264" cy="2655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3429000"/>
            <a:ext cx="1938344" cy="274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8992" y="2000240"/>
            <a:ext cx="1928827" cy="1440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57884" y="1928802"/>
            <a:ext cx="2071692" cy="15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1785950"/>
          </a:xfrm>
        </p:spPr>
        <p:txBody>
          <a:bodyPr>
            <a:noAutofit/>
          </a:bodyPr>
          <a:lstStyle/>
          <a:p>
            <a:r>
              <a:rPr lang="ru-RU" sz="1800" dirty="0" smtClean="0"/>
              <a:t>А1.</a:t>
            </a:r>
          </a:p>
          <a:p>
            <a:r>
              <a:rPr lang="ru-RU" sz="1800" dirty="0" smtClean="0"/>
              <a:t> Наименьшая по численности </a:t>
            </a:r>
            <a:r>
              <a:rPr lang="ru-RU" sz="1800" u="sng" dirty="0" smtClean="0"/>
              <a:t>кровнородственная группа, связанная единством происхождения, называется:</a:t>
            </a:r>
          </a:p>
          <a:p>
            <a:r>
              <a:rPr lang="ru-RU" sz="1800" dirty="0" smtClean="0"/>
              <a:t>клан;</a:t>
            </a:r>
          </a:p>
          <a:p>
            <a:r>
              <a:rPr lang="ru-RU" sz="1800" dirty="0" smtClean="0"/>
              <a:t>семья;</a:t>
            </a:r>
          </a:p>
          <a:p>
            <a:r>
              <a:rPr lang="ru-RU" sz="1800" dirty="0" smtClean="0"/>
              <a:t>народность;</a:t>
            </a:r>
          </a:p>
          <a:p>
            <a:r>
              <a:rPr lang="ru-RU" sz="1800" dirty="0" smtClean="0"/>
              <a:t>род.</a:t>
            </a:r>
          </a:p>
          <a:p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2022"/>
          </a:xfrm>
        </p:spPr>
        <p:txBody>
          <a:bodyPr/>
          <a:lstStyle/>
          <a:p>
            <a:r>
              <a:rPr lang="ru-RU" dirty="0" smtClean="0"/>
              <a:t>Выполнить задания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3929066"/>
            <a:ext cx="78581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/>
              <a:t>А2 </a:t>
            </a:r>
          </a:p>
          <a:p>
            <a:r>
              <a:rPr lang="ru-RU" u="sng" dirty="0" smtClean="0"/>
              <a:t> Верны ли следующие суждения о свойствах этноса?</a:t>
            </a:r>
          </a:p>
          <a:p>
            <a:pPr lvl="1"/>
            <a:r>
              <a:rPr lang="ru-RU" dirty="0" smtClean="0"/>
              <a:t>А. Этнос сочетает в себе как биологические, так и социальные свойства.</a:t>
            </a:r>
          </a:p>
          <a:p>
            <a:pPr lvl="1"/>
            <a:r>
              <a:rPr lang="ru-RU" dirty="0" smtClean="0"/>
              <a:t>Б. Этнос обладает большой устойчивостью.</a:t>
            </a:r>
          </a:p>
          <a:p>
            <a:r>
              <a:rPr lang="ru-RU" dirty="0" smtClean="0"/>
              <a:t>Верно только А;</a:t>
            </a:r>
          </a:p>
          <a:p>
            <a:r>
              <a:rPr lang="ru-RU" dirty="0" smtClean="0"/>
              <a:t>Верно  только Б;</a:t>
            </a:r>
          </a:p>
          <a:p>
            <a:r>
              <a:rPr lang="ru-RU" dirty="0" smtClean="0"/>
              <a:t>Верны оба суждения;</a:t>
            </a:r>
          </a:p>
          <a:p>
            <a:r>
              <a:rPr lang="ru-RU" dirty="0" smtClean="0"/>
              <a:t>Оба суждения неверны.</a:t>
            </a:r>
            <a:endParaRPr lang="ru-RU" dirty="0"/>
          </a:p>
        </p:txBody>
      </p:sp>
    </p:spTree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214290"/>
            <a:ext cx="85725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А 3.  </a:t>
            </a:r>
          </a:p>
          <a:p>
            <a:r>
              <a:rPr lang="ru-RU" dirty="0" smtClean="0"/>
              <a:t>Нации </a:t>
            </a:r>
            <a:r>
              <a:rPr lang="ru-RU" dirty="0"/>
              <a:t>возникают:</a:t>
            </a:r>
          </a:p>
          <a:p>
            <a:r>
              <a:rPr lang="ru-RU" dirty="0"/>
              <a:t>с появлением человека разумного;</a:t>
            </a:r>
          </a:p>
          <a:p>
            <a:r>
              <a:rPr lang="ru-RU" dirty="0"/>
              <a:t>с возникновением государства;</a:t>
            </a:r>
          </a:p>
          <a:p>
            <a:r>
              <a:rPr lang="ru-RU" dirty="0"/>
              <a:t>с развитием капиталистических отношений;</a:t>
            </a:r>
          </a:p>
          <a:p>
            <a:r>
              <a:rPr lang="ru-RU" dirty="0"/>
              <a:t>на современном этапе развития общества.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2285992"/>
            <a:ext cx="89297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А4. </a:t>
            </a:r>
          </a:p>
          <a:p>
            <a:r>
              <a:rPr lang="ru-RU" dirty="0" smtClean="0"/>
              <a:t> </a:t>
            </a:r>
            <a:r>
              <a:rPr lang="ru-RU" dirty="0"/>
              <a:t>К причинам этнических конфликтов можно отнести:</a:t>
            </a:r>
          </a:p>
          <a:p>
            <a:r>
              <a:rPr lang="ru-RU" dirty="0"/>
              <a:t>бытовые предрассудки и стереотипы;</a:t>
            </a:r>
          </a:p>
          <a:p>
            <a:r>
              <a:rPr lang="ru-RU" dirty="0"/>
              <a:t>политику дискриминации со стороны власти по отношению к одному из этносов;</a:t>
            </a:r>
          </a:p>
          <a:p>
            <a:r>
              <a:rPr lang="ru-RU" dirty="0"/>
              <a:t>изгнание народа с территории проживания;</a:t>
            </a:r>
          </a:p>
          <a:p>
            <a:r>
              <a:rPr lang="ru-RU" dirty="0"/>
              <a:t>верно все вышеперечисленное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4071942"/>
            <a:ext cx="85725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/>
              <a:t>А 5.</a:t>
            </a:r>
          </a:p>
          <a:p>
            <a:r>
              <a:rPr lang="ru-RU" dirty="0" smtClean="0"/>
              <a:t> </a:t>
            </a:r>
            <a:r>
              <a:rPr lang="ru-RU" dirty="0"/>
              <a:t>Великая французская буржуазная революция XVIII в</a:t>
            </a:r>
            <a:r>
              <a:rPr lang="ru-RU" dirty="0" smtClean="0"/>
              <a:t>.:</a:t>
            </a:r>
          </a:p>
          <a:p>
            <a:r>
              <a:rPr lang="ru-RU" dirty="0" smtClean="0"/>
              <a:t>не относится к этническим конфликтам;</a:t>
            </a:r>
          </a:p>
          <a:p>
            <a:r>
              <a:rPr lang="ru-RU" dirty="0" smtClean="0"/>
              <a:t>является </a:t>
            </a:r>
            <a:r>
              <a:rPr lang="ru-RU" dirty="0"/>
              <a:t>примером этнического конфликта;</a:t>
            </a:r>
          </a:p>
          <a:p>
            <a:r>
              <a:rPr lang="ru-RU" dirty="0"/>
              <a:t>связана с формированием народности;</a:t>
            </a:r>
          </a:p>
          <a:p>
            <a:r>
              <a:rPr lang="ru-RU" dirty="0"/>
              <a:t>привела к исчезновению нации.</a:t>
            </a:r>
          </a:p>
        </p:txBody>
      </p:sp>
    </p:spTree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357166"/>
            <a:ext cx="857256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В1  </a:t>
            </a:r>
            <a:r>
              <a:rPr lang="ru-RU" dirty="0"/>
              <a:t>Найдите черты сходства и отличия племени и нации.</a:t>
            </a:r>
            <a:endParaRPr lang="ru-RU" sz="2800" dirty="0"/>
          </a:p>
          <a:p>
            <a:r>
              <a:rPr lang="ru-RU" dirty="0"/>
              <a:t>Исторически первая ступень формирования этноса;</a:t>
            </a:r>
          </a:p>
          <a:p>
            <a:r>
              <a:rPr lang="ru-RU" dirty="0"/>
              <a:t>характеризуется наличием общей территории;</a:t>
            </a:r>
          </a:p>
          <a:p>
            <a:r>
              <a:rPr lang="ru-RU" dirty="0"/>
              <a:t>развитая социальная структура;</a:t>
            </a:r>
          </a:p>
          <a:p>
            <a:r>
              <a:rPr lang="ru-RU" dirty="0"/>
              <a:t>наличие единого языка;</a:t>
            </a:r>
          </a:p>
          <a:p>
            <a:r>
              <a:rPr lang="ru-RU" dirty="0"/>
              <a:t>устойчивая государственность.</a:t>
            </a:r>
          </a:p>
          <a:p>
            <a:r>
              <a:rPr lang="ru-RU" dirty="0"/>
              <a:t>Выберите и запишите в первую колонку таблицы порядковые номера черт сходства, а во вторую колонку — порядковые номера черт отличия.</a:t>
            </a:r>
          </a:p>
          <a:p>
            <a:pPr lvl="1"/>
            <a:r>
              <a:rPr lang="ru-RU" dirty="0"/>
              <a:t>		</a:t>
            </a:r>
          </a:p>
          <a:p>
            <a:r>
              <a:rPr lang="ru-RU" sz="800" dirty="0"/>
              <a:t>		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00034" y="292893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Черты сходства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Черты отличия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00034" y="3786190"/>
            <a:ext cx="807246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В2.</a:t>
            </a:r>
          </a:p>
          <a:p>
            <a:r>
              <a:rPr lang="ru-RU" dirty="0" smtClean="0"/>
              <a:t>Найдите </a:t>
            </a:r>
            <a:r>
              <a:rPr lang="ru-RU" dirty="0"/>
              <a:t>в приведенном списке </a:t>
            </a:r>
            <a:r>
              <a:rPr lang="ru-RU" dirty="0" err="1"/>
              <a:t>этнообразующие</a:t>
            </a:r>
            <a:r>
              <a:rPr lang="ru-RU" dirty="0"/>
              <a:t> </a:t>
            </a:r>
            <a:r>
              <a:rPr lang="ru-RU" dirty="0" smtClean="0"/>
              <a:t>факторы.</a:t>
            </a:r>
          </a:p>
          <a:p>
            <a:r>
              <a:rPr lang="ru-RU" dirty="0" smtClean="0"/>
              <a:t>Кровное родство;</a:t>
            </a:r>
          </a:p>
          <a:p>
            <a:r>
              <a:rPr lang="ru-RU" dirty="0" smtClean="0"/>
              <a:t>общая культура;</a:t>
            </a:r>
          </a:p>
          <a:p>
            <a:r>
              <a:rPr lang="ru-RU" dirty="0" smtClean="0"/>
              <a:t>отсутствие </a:t>
            </a:r>
            <a:r>
              <a:rPr lang="ru-RU" dirty="0" err="1"/>
              <a:t>межпоколенной</a:t>
            </a:r>
            <a:r>
              <a:rPr lang="ru-RU" dirty="0"/>
              <a:t> </a:t>
            </a:r>
            <a:r>
              <a:rPr lang="ru-RU" dirty="0" smtClean="0"/>
              <a:t>общности;</a:t>
            </a:r>
          </a:p>
          <a:p>
            <a:r>
              <a:rPr lang="ru-RU" dirty="0" smtClean="0"/>
              <a:t>общая территория;</a:t>
            </a:r>
          </a:p>
          <a:p>
            <a:r>
              <a:rPr lang="ru-RU" dirty="0" smtClean="0"/>
              <a:t>единый </a:t>
            </a:r>
            <a:r>
              <a:rPr lang="ru-RU" dirty="0"/>
              <a:t>язык.</a:t>
            </a:r>
          </a:p>
        </p:txBody>
      </p:sp>
    </p:spTree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r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118</TotalTime>
  <Words>574</Words>
  <Application>Microsoft Office PowerPoint</Application>
  <PresentationFormat>Экран (4:3)</PresentationFormat>
  <Paragraphs>115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Бумажная</vt:lpstr>
      <vt:lpstr>Нации и межнациональные отношения</vt:lpstr>
      <vt:lpstr>Слайд 2</vt:lpstr>
      <vt:lpstr>Слайд 3</vt:lpstr>
      <vt:lpstr>Слайд 4</vt:lpstr>
      <vt:lpstr>Слайд 5</vt:lpstr>
      <vt:lpstr>Что изучает  этнография?</vt:lpstr>
      <vt:lpstr>………………………………………………………………Татары </vt:lpstr>
      <vt:lpstr>Слайд 8</vt:lpstr>
      <vt:lpstr>Сабантуй В Мензелинске</vt:lpstr>
      <vt:lpstr>Слайд 10</vt:lpstr>
      <vt:lpstr>Слайд 11</vt:lpstr>
      <vt:lpstr>Слайд 12</vt:lpstr>
      <vt:lpstr>Слайд 13</vt:lpstr>
      <vt:lpstr>Слайд 14</vt:lpstr>
      <vt:lpstr>Слайд 15</vt:lpstr>
      <vt:lpstr>Выполнить задания</vt:lpstr>
      <vt:lpstr>Слайд 17</vt:lpstr>
      <vt:lpstr>Слайд 18</vt:lpstr>
      <vt:lpstr>Слайд 19</vt:lpstr>
    </vt:vector>
  </TitlesOfParts>
  <Company>SuperPC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Нации и межнациональные отношения</dc:title>
  <dc:creator>Домашний</dc:creator>
  <cp:lastModifiedBy>admin</cp:lastModifiedBy>
  <cp:revision>13</cp:revision>
  <dcterms:created xsi:type="dcterms:W3CDTF">2005-12-31T22:09:11Z</dcterms:created>
  <dcterms:modified xsi:type="dcterms:W3CDTF">2017-09-14T02:32:44Z</dcterms:modified>
</cp:coreProperties>
</file>